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2" r:id="rId5"/>
    <p:sldId id="284" r:id="rId6"/>
    <p:sldId id="265" r:id="rId7"/>
    <p:sldId id="263" r:id="rId8"/>
    <p:sldId id="272" r:id="rId9"/>
    <p:sldId id="267" r:id="rId10"/>
    <p:sldId id="270" r:id="rId11"/>
    <p:sldId id="274" r:id="rId12"/>
    <p:sldId id="271" r:id="rId13"/>
    <p:sldId id="277" r:id="rId14"/>
    <p:sldId id="278" r:id="rId15"/>
    <p:sldId id="276" r:id="rId16"/>
    <p:sldId id="280" r:id="rId17"/>
    <p:sldId id="281" r:id="rId18"/>
    <p:sldId id="282" r:id="rId19"/>
    <p:sldId id="283" r:id="rId20"/>
    <p:sldId id="279" r:id="rId21"/>
    <p:sldId id="260" r:id="rId22"/>
    <p:sldId id="261" r:id="rId23"/>
    <p:sldId id="264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  <p14:sldId id="257"/>
          </p14:sldIdLst>
        </p14:section>
        <p14:section name="Problem Statement" id="{C23AF059-97A3-49D4-BE20-D05BB87CABF3}">
          <p14:sldIdLst>
            <p14:sldId id="258"/>
            <p14:sldId id="262"/>
            <p14:sldId id="284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67"/>
            <p14:sldId id="270"/>
            <p14:sldId id="274"/>
            <p14:sldId id="271"/>
            <p14:sldId id="277"/>
            <p14:sldId id="278"/>
            <p14:sldId id="276"/>
            <p14:sldId id="280"/>
            <p14:sldId id="281"/>
            <p14:sldId id="282"/>
            <p14:sldId id="283"/>
            <p14:sldId id="279"/>
            <p14:sldId id="260"/>
            <p14:sldId id="261"/>
          </p14:sldIdLst>
        </p14:section>
        <p14:section name="Annexe" id="{F89770CB-5549-49FA-9AF5-47C5649A02AD}">
          <p14:sldIdLst>
            <p14:sldId id="264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587F-7398-4A7D-B11D-89A432C77C65}" v="1" dt="2022-12-08T14:41:09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6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gi Giannetti" userId="5f7590f3-de95-46fe-8669-af78fdfe8bbf" providerId="ADAL" clId="{F641587F-7398-4A7D-B11D-89A432C77C65}"/>
    <pc:docChg chg="custSel addSld modSld">
      <pc:chgData name="Luigi Giannetti" userId="5f7590f3-de95-46fe-8669-af78fdfe8bbf" providerId="ADAL" clId="{F641587F-7398-4A7D-B11D-89A432C77C65}" dt="2022-12-08T14:41:31.341" v="5" actId="27636"/>
      <pc:docMkLst>
        <pc:docMk/>
      </pc:docMkLst>
      <pc:sldChg chg="delSp modSp add mod setBg delDesignElem">
        <pc:chgData name="Luigi Giannetti" userId="5f7590f3-de95-46fe-8669-af78fdfe8bbf" providerId="ADAL" clId="{F641587F-7398-4A7D-B11D-89A432C77C65}" dt="2022-12-08T14:41:31.341" v="5" actId="27636"/>
        <pc:sldMkLst>
          <pc:docMk/>
          <pc:sldMk cId="1412468975" sldId="280"/>
        </pc:sldMkLst>
        <pc:spChg chg="mod">
          <ac:chgData name="Luigi Giannetti" userId="5f7590f3-de95-46fe-8669-af78fdfe8bbf" providerId="ADAL" clId="{F641587F-7398-4A7D-B11D-89A432C77C65}" dt="2022-12-08T14:41:31.341" v="5" actId="27636"/>
          <ac:spMkLst>
            <pc:docMk/>
            <pc:sldMk cId="1412468975" sldId="280"/>
            <ac:spMk id="9" creationId="{F9F62366-B791-5A3B-C4E6-6E856D0B8E87}"/>
          </ac:spMkLst>
        </pc:spChg>
        <pc:spChg chg="del">
          <ac:chgData name="Luigi Giannetti" userId="5f7590f3-de95-46fe-8669-af78fdfe8bbf" providerId="ADAL" clId="{F641587F-7398-4A7D-B11D-89A432C77C65}" dt="2022-12-08T14:41:09.009" v="1"/>
          <ac:spMkLst>
            <pc:docMk/>
            <pc:sldMk cId="1412468975" sldId="280"/>
            <ac:spMk id="25" creationId="{1EDC29B9-9A1E-484D-9BE4-A6BC330C6D15}"/>
          </ac:spMkLst>
        </pc:spChg>
        <pc:grpChg chg="del">
          <ac:chgData name="Luigi Giannetti" userId="5f7590f3-de95-46fe-8669-af78fdfe8bbf" providerId="ADAL" clId="{F641587F-7398-4A7D-B11D-89A432C77C65}" dt="2022-12-08T14:41:09.009" v="1"/>
          <ac:grpSpMkLst>
            <pc:docMk/>
            <pc:sldMk cId="1412468975" sldId="280"/>
            <ac:grpSpMk id="12" creationId="{57E8AB56-819A-49B9-B5F6-C1096F6933B2}"/>
          </ac:grpSpMkLst>
        </pc:grpChg>
      </pc:sldChg>
      <pc:sldChg chg="add setBg">
        <pc:chgData name="Luigi Giannetti" userId="5f7590f3-de95-46fe-8669-af78fdfe8bbf" providerId="ADAL" clId="{F641587F-7398-4A7D-B11D-89A432C77C65}" dt="2022-12-08T14:41:09.009" v="1"/>
        <pc:sldMkLst>
          <pc:docMk/>
          <pc:sldMk cId="2314635016" sldId="281"/>
        </pc:sldMkLst>
      </pc:sldChg>
      <pc:sldChg chg="add setBg">
        <pc:chgData name="Luigi Giannetti" userId="5f7590f3-de95-46fe-8669-af78fdfe8bbf" providerId="ADAL" clId="{F641587F-7398-4A7D-B11D-89A432C77C65}" dt="2022-12-08T14:41:09.009" v="1"/>
        <pc:sldMkLst>
          <pc:docMk/>
          <pc:sldMk cId="1673602921" sldId="282"/>
        </pc:sldMkLst>
      </pc:sldChg>
      <pc:sldChg chg="add">
        <pc:chgData name="Luigi Giannetti" userId="5f7590f3-de95-46fe-8669-af78fdfe8bbf" providerId="ADAL" clId="{F641587F-7398-4A7D-B11D-89A432C77C65}" dt="2022-12-08T14:41:09.009" v="1"/>
        <pc:sldMkLst>
          <pc:docMk/>
          <pc:sldMk cId="2332327443" sldId="28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8407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Prediction</a:t>
          </a:r>
          <a:endParaRPr lang="fr-FR" sz="3400" kern="1200" dirty="0"/>
        </a:p>
      </dsp:txBody>
      <dsp:txXfrm>
        <a:off x="52568" y="358122"/>
        <a:ext cx="2424598" cy="1419430"/>
      </dsp:txXfrm>
    </dsp:sp>
    <dsp:sp modelId="{507D1294-0639-4816-8B19-F07CA7341D86}">
      <dsp:nvSpPr>
        <dsp:cNvPr id="0" name=""/>
        <dsp:cNvSpPr/>
      </dsp:nvSpPr>
      <dsp:spPr>
        <a:xfrm>
          <a:off x="2772620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2772620" y="880876"/>
        <a:ext cx="372917" cy="373922"/>
      </dsp:txXfrm>
    </dsp:sp>
    <dsp:sp modelId="{96B425CB-8186-4947-BD0E-263D10A7C8DF}">
      <dsp:nvSpPr>
        <dsp:cNvPr id="0" name=""/>
        <dsp:cNvSpPr/>
      </dsp:nvSpPr>
      <dsp:spPr>
        <a:xfrm>
          <a:off x="3526496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Detection</a:t>
          </a:r>
          <a:endParaRPr lang="fr-FR" sz="3400" kern="1200" dirty="0"/>
        </a:p>
      </dsp:txBody>
      <dsp:txXfrm>
        <a:off x="3570657" y="358122"/>
        <a:ext cx="2424598" cy="1419430"/>
      </dsp:txXfrm>
    </dsp:sp>
    <dsp:sp modelId="{6C9F4943-7955-4550-8BEE-3F45B06DEAFF}">
      <dsp:nvSpPr>
        <dsp:cNvPr id="0" name=""/>
        <dsp:cNvSpPr/>
      </dsp:nvSpPr>
      <dsp:spPr>
        <a:xfrm>
          <a:off x="6290708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6290708" y="880876"/>
        <a:ext cx="372917" cy="373922"/>
      </dsp:txXfrm>
    </dsp:sp>
    <dsp:sp modelId="{F1D6B6F5-2615-4BF4-8618-68F5C2F4F342}">
      <dsp:nvSpPr>
        <dsp:cNvPr id="0" name=""/>
        <dsp:cNvSpPr/>
      </dsp:nvSpPr>
      <dsp:spPr>
        <a:xfrm>
          <a:off x="7044584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Post-fire impact</a:t>
          </a:r>
          <a:endParaRPr lang="fr-FR" sz="3400" kern="1200" dirty="0"/>
        </a:p>
      </dsp:txBody>
      <dsp:txXfrm>
        <a:off x="7088745" y="358122"/>
        <a:ext cx="2424598" cy="1419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22.png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19" Type="http://schemas.openxmlformats.org/officeDocument/2006/relationships/slide" Target="slide20.xml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41399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6,102,554,094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9541399" cy="99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7926584"/>
                  </p:ext>
                </p:extLst>
              </p:nvPr>
            </p:nvGraphicFramePr>
            <p:xfrm>
              <a:off x="10320797" y="2505545"/>
              <a:ext cx="1432497" cy="805780"/>
            </p:xfrm>
            <a:graphic>
              <a:graphicData uri="http://schemas.microsoft.com/office/powerpoint/2016/slidezoom">
                <pslz:sldZm>
                  <pslz:sldZmObj sldId="277" cId="3745280067">
                    <pslz:zmPr id="{F28AE45A-4810-4E2E-B8FD-96F53551EE0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2497" cy="8057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0797" y="2505545"/>
                <a:ext cx="1432497" cy="8057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5824170"/>
                  </p:ext>
                </p:extLst>
              </p:nvPr>
            </p:nvGraphicFramePr>
            <p:xfrm>
              <a:off x="10508575" y="3835535"/>
              <a:ext cx="1432497" cy="805780"/>
            </p:xfrm>
            <a:graphic>
              <a:graphicData uri="http://schemas.microsoft.com/office/powerpoint/2016/slidezoom">
                <pslz:sldZm>
                  <pslz:sldZmObj sldId="271" cId="1402968871">
                    <pslz:zmPr id="{FBB18BAE-8F5D-4EC5-84AD-63ED78FF672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2497" cy="8057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diapositiv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08575" y="3835535"/>
                <a:ext cx="1432497" cy="8057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2293235"/>
            <a:ext cx="2990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D5E93-7E27-F628-8CF1-7693CEB7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300" dirty="0" err="1"/>
              <a:t>Correlation</a:t>
            </a:r>
            <a:r>
              <a:rPr lang="it-IT" sz="3300" dirty="0"/>
              <a:t> </a:t>
            </a:r>
            <a:r>
              <a:rPr lang="it-IT" sz="3300" dirty="0" err="1"/>
              <a:t>matrix</a:t>
            </a:r>
            <a:endParaRPr lang="it-IT" sz="33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F62366-B791-5A3B-C4E6-6E856D0B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416560"/>
            <a:ext cx="3133726" cy="2606041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Correlation between all the possible pairs in the table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Low correlation between variables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Need to use a more complex model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BEA7E4A-3AD6-9569-E45C-7206F9793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" r="1" b="13291"/>
          <a:stretch/>
        </p:blipFill>
        <p:spPr>
          <a:xfrm>
            <a:off x="4930903" y="783325"/>
            <a:ext cx="7148723" cy="58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68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2E17E-6777-1389-E9F4-78F330D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83C227-C00E-AF22-A261-67ED734DE6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2499" b="12499"/>
          <a:stretch/>
        </p:blipFill>
        <p:spPr>
          <a:xfrm>
            <a:off x="5983729" y="3255387"/>
            <a:ext cx="1413124" cy="831607"/>
          </a:xfr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F65ADC-459F-5247-7282-9BB5208D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6222" y="2669277"/>
            <a:ext cx="3050438" cy="28120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k-nearest neighbors;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Lightgbm</a:t>
            </a:r>
            <a:r>
              <a:rPr lang="en-US" dirty="0"/>
              <a:t>.</a:t>
            </a:r>
            <a:endParaRPr lang="it-IT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FFF67C2-FF38-88B7-6864-9E760B8B4D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0370" b="10370"/>
          <a:stretch/>
        </p:blipFill>
        <p:spPr>
          <a:xfrm>
            <a:off x="4610485" y="3828599"/>
            <a:ext cx="1207365" cy="831607"/>
          </a:xfr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C2313C-A763-CB3C-20DF-7D12B73DE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3" r="12230" b="-3"/>
          <a:stretch/>
        </p:blipFill>
        <p:spPr>
          <a:xfrm>
            <a:off x="4610486" y="2574790"/>
            <a:ext cx="1207365" cy="880119"/>
          </a:xfrm>
          <a:prstGeom prst="roundRect">
            <a:avLst>
              <a:gd name="adj" fmla="val 1043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6D8281-67CB-C5DD-BCF5-DBB6FF2F9826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4414"/>
          <a:stretch>
            <a:fillRect/>
          </a:stretch>
        </p:blipFill>
        <p:spPr bwMode="auto">
          <a:xfrm>
            <a:off x="5983729" y="4416676"/>
            <a:ext cx="1413124" cy="8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BEA184-5941-F5C7-F0BF-FAC462FB0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294" y="5310553"/>
            <a:ext cx="1682731" cy="599527"/>
          </a:xfrm>
          <a:prstGeom prst="rect">
            <a:avLst/>
          </a:prstGeom>
        </p:spPr>
      </p:pic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CEB4FE8-39EE-1EA9-D93F-A8AF2A40F1FC}"/>
              </a:ext>
            </a:extLst>
          </p:cNvPr>
          <p:cNvSpPr txBox="1">
            <a:spLocks/>
          </p:cNvSpPr>
          <p:nvPr/>
        </p:nvSpPr>
        <p:spPr>
          <a:xfrm>
            <a:off x="8665468" y="2317498"/>
            <a:ext cx="3050438" cy="8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10-fold Cross Validation</a:t>
            </a:r>
          </a:p>
        </p:txBody>
      </p:sp>
      <p:pic>
        <p:nvPicPr>
          <p:cNvPr id="1028" name="Picture 4" descr="Nested Cross-Validation &amp; Cross-Validation Series - Part 1 - Phyo Phyo Kyaw  Zin">
            <a:extLst>
              <a:ext uri="{FF2B5EF4-FFF2-40B4-BE49-F238E27FC236}">
                <a16:creationId xmlns:a16="http://schemas.microsoft.com/office/drawing/2014/main" id="{525654A4-FFAE-29BF-7158-0FD4BF69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 bwMode="auto">
          <a:xfrm>
            <a:off x="7912010" y="3197618"/>
            <a:ext cx="4008714" cy="27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3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646E3-E978-C108-3FF2-368F5A3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it-IT" dirty="0"/>
              <a:t>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5F8995-3D26-7252-94A8-8BE982D7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0" y="2540951"/>
            <a:ext cx="6158802" cy="17244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26A8EB3-A22F-8D3B-F0A4-E6BC0113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74" y="3121759"/>
            <a:ext cx="3479800" cy="3416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Better results if shuffled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best model is the </a:t>
            </a:r>
            <a:r>
              <a:rPr lang="en-US" sz="2400" dirty="0" err="1">
                <a:solidFill>
                  <a:schemeClr val="accent1"/>
                </a:solidFill>
              </a:rPr>
              <a:t>XGBClassifier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Best quality/effort is LGBM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35BCB-EDE9-E41D-C35D-FF7951D38804}"/>
              </a:ext>
            </a:extLst>
          </p:cNvPr>
          <p:cNvSpPr txBox="1">
            <a:spLocks/>
          </p:cNvSpPr>
          <p:nvPr/>
        </p:nvSpPr>
        <p:spPr>
          <a:xfrm rot="16200000">
            <a:off x="3128104" y="2150670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Shuffled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CE6A685-424A-B3AD-9F3F-6DCFE356A540}"/>
              </a:ext>
            </a:extLst>
          </p:cNvPr>
          <p:cNvSpPr txBox="1">
            <a:spLocks/>
          </p:cNvSpPr>
          <p:nvPr/>
        </p:nvSpPr>
        <p:spPr>
          <a:xfrm rot="16200000">
            <a:off x="3128105" y="4563886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Non-shuffled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F7DEBE-89EE-63E9-1B8D-0648BFE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4718711"/>
            <a:ext cx="6155401" cy="18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02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575F6-DA24-B731-D4B7-4AA994A4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the </a:t>
            </a:r>
            <a:r>
              <a:rPr lang="it-IT" dirty="0" err="1"/>
              <a:t>lightgbm</a:t>
            </a:r>
            <a:r>
              <a:rPr lang="it-IT" dirty="0"/>
              <a:t>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CAF85B-9D76-0984-D0F0-E467473E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74" y="2626360"/>
            <a:ext cx="8761413" cy="3416300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Split the data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	2013 to 2017 train set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	2018 to 2020 test set </a:t>
            </a:r>
            <a:endParaRPr lang="fr-FR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Use the </a:t>
            </a:r>
            <a:r>
              <a:rPr lang="en-US" sz="2400" dirty="0" err="1">
                <a:solidFill>
                  <a:schemeClr val="accent1"/>
                </a:solidFill>
              </a:rPr>
              <a:t>lightgbm</a:t>
            </a:r>
            <a:r>
              <a:rPr lang="en-US" sz="2400" dirty="0">
                <a:solidFill>
                  <a:schemeClr val="accent1"/>
                </a:solidFill>
              </a:rPr>
              <a:t> model to predict the target variable in the test set.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Compare the predictions with the actual values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We will also compute the evaluation metric.</a:t>
            </a:r>
            <a:endParaRPr lang="it-IT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2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B049B-1140-8374-701A-91C07266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D172A-1BF8-F537-84FF-5C6A7413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Context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Goal definition</a:t>
            </a:r>
          </a:p>
          <a:p>
            <a:r>
              <a:rPr lang="en-US" dirty="0"/>
              <a:t>Data Pipeline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Risk map</a:t>
            </a:r>
          </a:p>
          <a:p>
            <a:r>
              <a:rPr lang="en-US" dirty="0"/>
              <a:t>Conclusion and next step</a:t>
            </a:r>
          </a:p>
          <a:p>
            <a:endParaRPr lang="en-US" dirty="0"/>
          </a:p>
          <a:p>
            <a:r>
              <a:rPr lang="en-US" i="1" dirty="0"/>
              <a:t>Bonus: </a:t>
            </a:r>
            <a:r>
              <a:rPr lang="en-US" i="1" dirty="0" err="1"/>
              <a:t>Explanaible</a:t>
            </a:r>
            <a:r>
              <a:rPr lang="en-US" i="1" dirty="0"/>
              <a:t> AI? Variable importance? Parametric model for simulation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92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576263"/>
                  </p:ext>
                </p:extLst>
              </p:nvPr>
            </p:nvGraphicFramePr>
            <p:xfrm>
              <a:off x="0" y="0"/>
              <a:ext cx="1058174" cy="595223"/>
            </p:xfrm>
            <a:graphic>
              <a:graphicData uri="http://schemas.microsoft.com/office/powerpoint/2016/slidezoom">
                <pslz:sldZm>
                  <pslz:sldZmObj sldId="265" cId="3771171506">
                    <pslz:zmPr id="{742A3885-6636-40C1-A175-3DB912D5E6D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8174" cy="5952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Zoom de diapositiv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058174" cy="5952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case, it has a powerful destructive power, and it is of paramount importance to work toward risk reduction.</a:t>
            </a:r>
            <a:endParaRPr lang="fr-FR" dirty="0"/>
          </a:p>
          <a:p>
            <a:r>
              <a:rPr lang="fr-FR" dirty="0"/>
              <a:t>3 main areas of </a:t>
            </a:r>
            <a:r>
              <a:rPr lang="fr-FR" dirty="0" err="1"/>
              <a:t>research</a:t>
            </a:r>
            <a:r>
              <a:rPr lang="fr-FR" dirty="0"/>
              <a:t> and application: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384128"/>
              </p:ext>
            </p:extLst>
          </p:nvPr>
        </p:nvGraphicFramePr>
        <p:xfrm>
          <a:off x="1154954" y="4157931"/>
          <a:ext cx="9565913" cy="213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3970625"/>
            <a:ext cx="2898475" cy="25102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68709" y="3686589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89EEE-8BCE-ED17-2248-4A7DA377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4320586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14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B32FC-6675-9462-7E70-5812F7A7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831806"/>
          </a:xfrm>
        </p:spPr>
        <p:txBody>
          <a:bodyPr>
            <a:normAutofit/>
          </a:bodyPr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But for real life application we will use past and present data to predict fire occurrence without any knowledge of some parameters at t+1.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2983478"/>
                  </p:ext>
                </p:extLst>
              </p:nvPr>
            </p:nvGraphicFramePr>
            <p:xfrm>
              <a:off x="9497086" y="1922006"/>
              <a:ext cx="2607790" cy="146688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7790" cy="14668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97086" y="1922006"/>
                <a:ext cx="2607790" cy="14668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Proof Of Concept.</a:t>
            </a:r>
          </a:p>
          <a:p>
            <a:r>
              <a:rPr lang="en-US" dirty="0"/>
              <a:t>It will be a ML that will provide a risk map for the next day.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sz="2000" dirty="0"/>
              <a:t>The dataset will be balanced 50/50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8670892" y="4704963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836434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49" y="5725228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7960250" y="513003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626373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04" y="5714627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5478827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9827405" y="4563929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638215" y="4992297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99E73-E6BF-204D-B433-11F9726AADEB}"/>
              </a:ext>
            </a:extLst>
          </p:cNvPr>
          <p:cNvSpPr/>
          <p:nvPr/>
        </p:nvSpPr>
        <p:spPr>
          <a:xfrm>
            <a:off x="7744803" y="4039563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Deployement</a:t>
            </a:r>
            <a:endParaRPr lang="fr-FR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667525"/>
                  </p:ext>
                </p:extLst>
              </p:nvPr>
            </p:nvGraphicFramePr>
            <p:xfrm>
              <a:off x="9931343" y="6262286"/>
              <a:ext cx="961744" cy="540981"/>
            </p:xfrm>
            <a:graphic>
              <a:graphicData uri="http://schemas.microsoft.com/office/powerpoint/2016/slidezoom">
                <pslz:sldZm>
                  <pslz:sldZmObj sldId="279" cId="625203269">
                    <pslz:zmPr id="{F2C16C42-78D5-4DFD-8470-DAB607905B42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744" cy="540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0" name="Zoom de diapositive 2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31343" y="6262286"/>
                <a:ext cx="961744" cy="5409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(182km)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(309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226,020,522 tiles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webextensions/webextension1.xml><?xml version="1.0" encoding="utf-8"?>
<we:webextension xmlns:we="http://schemas.microsoft.com/office/webextensions/webextension/2010/11" id="{C2865380-D4AD-49F2-A691-59A3A5B2971C}">
  <we:reference id="wa200003233" version="2.0.0.3" store="fr-FR" storeType="OMEX"/>
  <we:alternateReferences>
    <we:reference id="WA200003233" version="2.0.0.3" store="WA200003233" storeType="OMEX"/>
  </we:alternateReferences>
  <we:properties>
    <we:property name="creatorTenantId" value="&quot;e5d15069-41a2-48be-a3f3-d7f52db16425&quot;"/>
    <we:property name="reportUrl" value="&quot;/groups/a8e742f6-1c11-4e5d-941d-98d16dad1e28/reports/33d92b46-ddb0-42f6-a365-708f3ab98f2e/ReportSection6d6b71c575bbc40ee058?bookmarkGuid=ca742aaf-91aa-4b5f-bd2e-3f7dc01dfb80&amp;bookmarkUsage=1&amp;ctid=e5d15069-41a2-48be-a3f3-d7f52db16425&amp;fromEntryPoint=export&quot;"/>
    <we:property name="reportName" value="&quot;powerbi_model&quot;"/>
    <we:property name="reportState" value="&quot;CONNECTED&quot;"/>
    <we:property name="embedUrl" value="&quot;/reportEmbed?reportId=33d92b46-ddb0-42f6-a365-708f3ab98f2e&amp;groupId=a8e742f6-1c11-4e5d-941d-98d16dad1e28&amp;w=2&amp;config=eyJjbHVzdGVyVXJsIjoiaHR0cHM6Ly9XQUJJLUVVUk9QRS1OT1JUSC1C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pageName" value="&quot;ReportSection6d6b71c575bbc40ee058&quot;"/>
    <we:property name="pageDisplayName" value="&quot;Navigation&quot;"/>
    <we:property name="datasetId" value="&quot;83dbad8b-138a-43c6-93f9-47510e967637&quot;"/>
    <we:property name="backgroundColor" value="&quot;rgb(255,255,255)&quot;"/>
    <we:property name="bookmark" value="&quot;H4sIAAAAAAAAA4VSy27CMBD8lcrnqHLeocf2WiFUKi6IwzrZRi7GtpwNgiL+vesEiUNVcUjiHY9nxru5iE4P3sB5CQcUL2Kte4v0VIlE2Bl5dW5/gLBXCpuiqLJyAWkKdVEVdcos50k7O4iXiyAIPdJGDyOYKMfgdpcIMGYFfay+wAyYCI9hcBaM/sGZzFsURrwmAk/euABRck1AGGWPTOeao6TPOTtCS/qIa2xpRj/Qu0C3uuoqVadtWZdKtYVElGXDZ4Z5d4r5mB9Np2BvzhJoywEi1oDCDtsigyxFKVPVSBnxQdve3K5yP/t59rF96ta+JRx1D+RC7Jn6Zveoeb3ypaHLZI25zFFVVSaRn8VDXcITKXf6q8azyRSWMldZ3XWFUk32OOU/apPgHREH5AnHhRtp8NDiCizX24vwwfFYSePE4zGC7bC7rUP8vmvCMFtvwIzRdfofxGSzi69f46iY840CAAA=&quot;"/>
    <we:property name="initialStateBookmark" value="&quot;H4sIAAAAAAAAA4VSy27CMBD8lcrnqHICJGlvtOqJ8hBUXBCq1sk2cjF25GwQFPHvXSdIHKqKgx873p0Ze30WpW5qA6cZ7FE8i5WuLNJDKiJhe+RlPp9Mx8vJ52w8fWPY1aSdbcTzWRD4CmmtmxZMqGdws40EGLOAKkRfYBqMRI2+cRaM/sE+mY/It3iJBB5r4zwEyhUBYaA9cDrHrB0/DlgRCtIHXGFBPbrE2nm6xmmZqiwuRtlIqWIoEeUo55qmP+1s3s8Pop2xV2cJtGUDActBYYnFMIEkRiljlUsZ8Ebbylyvcqv9ONXhvZRzuz343QwOugJyPryZ+mb1wHm58KWhTGSGAzlAlaaJRB5Pd3kJj6Tc8S9bDFmicCQHKsnKcqhUntx3+Q9bR3hDxB65w2HjWmpqKHABluPNWdTecVtJY5fHbQRbYnnd+7C+a0LfS6/BtEG1+w+iE2E3Whm8UxB+iehsbcP0CwPqT7auAgAA&quot;"/>
    <we:property name="isFiltersActionButtonVisible" value="true"/>
    <we:property name="reportEmbeddedTime" value="&quot;2022-12-08T21:12:00.428Z&quot;"/>
    <we:property name="creatorUserId" value="&quot;10032001E7F95741&quot;"/>
    <we:property name="creatorSessionId" value="&quot;bad5f06e-b95d-4ba4-9c7f-577f5107b31f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1494</TotalTime>
  <Words>1507</Words>
  <Application>Microsoft Office PowerPoint</Application>
  <PresentationFormat>Grand écran</PresentationFormat>
  <Paragraphs>243</Paragraphs>
  <Slides>24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Montserrat</vt:lpstr>
      <vt:lpstr>Open Sans</vt:lpstr>
      <vt:lpstr>Wingdings 3</vt:lpstr>
      <vt:lpstr>Salle d’ions</vt:lpstr>
      <vt:lpstr>Wildfire forecast</vt:lpstr>
      <vt:lpstr>Content</vt:lpstr>
      <vt:lpstr>Context</vt:lpstr>
      <vt:lpstr>Context</vt:lpstr>
      <vt:lpstr>Présentation PowerPoint</vt:lpstr>
      <vt:lpstr>Literature reviews</vt:lpstr>
      <vt:lpstr>Goal</vt:lpstr>
      <vt:lpstr>Data pipeline</vt:lpstr>
      <vt:lpstr>Data cube: define the size</vt:lpstr>
      <vt:lpstr>Collect data</vt:lpstr>
      <vt:lpstr>Challenges</vt:lpstr>
      <vt:lpstr>Defining the Area Of Interest</vt:lpstr>
      <vt:lpstr>Defining the projection</vt:lpstr>
      <vt:lpstr>Features selection</vt:lpstr>
      <vt:lpstr>Datacube creation: python script flow</vt:lpstr>
      <vt:lpstr>Correlation matrix</vt:lpstr>
      <vt:lpstr>Cross Validation</vt:lpstr>
      <vt:lpstr>Cross Validation</vt:lpstr>
      <vt:lpstr>Fitting the lightgbm model</vt:lpstr>
      <vt:lpstr>ExplainerDashboard Deployement</vt:lpstr>
      <vt:lpstr>References</vt:lpstr>
      <vt:lpstr>Reference</vt:lpstr>
      <vt:lpstr>Literature reviews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29</cp:revision>
  <dcterms:created xsi:type="dcterms:W3CDTF">2022-11-01T20:19:40Z</dcterms:created>
  <dcterms:modified xsi:type="dcterms:W3CDTF">2022-12-08T21:14:33Z</dcterms:modified>
</cp:coreProperties>
</file>